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30" r:id="rId1"/>
  </p:sldMasterIdLst>
  <p:sldIdLst>
    <p:sldId id="256" r:id="rId2"/>
    <p:sldId id="257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867F659-D320-4E5F-8FD3-30B464DE6030}">
          <p14:sldIdLst>
            <p14:sldId id="256"/>
          </p14:sldIdLst>
        </p14:section>
        <p14:section name="タイトルなしのセクション" id="{6F0146F0-592F-48DD-BBCD-51D20D554F1B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D54F"/>
    <a:srgbClr val="006666"/>
    <a:srgbClr val="01FFBC"/>
    <a:srgbClr val="00CC99"/>
    <a:srgbClr val="66FF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0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1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35677" y="1841703"/>
            <a:ext cx="5386648" cy="6222594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816102" y="2001012"/>
            <a:ext cx="5225796" cy="59039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2846070" y="1831166"/>
            <a:ext cx="1165860" cy="9245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2914650" y="1831167"/>
            <a:ext cx="1028700" cy="79248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8461" y="3020713"/>
            <a:ext cx="5101080" cy="3742267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4650" b="0" kern="1200" cap="all" spc="-75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8681" y="6762978"/>
            <a:ext cx="5102352" cy="72644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050" spc="60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050"/>
            </a:lvl2pPr>
            <a:lvl3pPr marL="685800" indent="0" algn="ctr">
              <a:buNone/>
              <a:defRPr sz="1050"/>
            </a:lvl3pPr>
            <a:lvl4pPr marL="1028700" indent="0" algn="ctr">
              <a:buNone/>
              <a:defRPr sz="1050"/>
            </a:lvl4pPr>
            <a:lvl5pPr marL="1371600" indent="0" algn="ctr">
              <a:buNone/>
              <a:defRPr sz="1050"/>
            </a:lvl5pPr>
            <a:lvl6pPr marL="1714500" indent="0" algn="ctr">
              <a:buNone/>
              <a:defRPr sz="1050"/>
            </a:lvl6pPr>
            <a:lvl7pPr marL="2057400" indent="0" algn="ctr">
              <a:buNone/>
              <a:defRPr sz="1050"/>
            </a:lvl7pPr>
            <a:lvl8pPr marL="2400300" indent="0" algn="ctr">
              <a:buNone/>
              <a:defRPr sz="1050"/>
            </a:lvl8pPr>
            <a:lvl9pPr marL="2743200" indent="0" algn="ctr">
              <a:buNone/>
              <a:defRPr sz="105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2948940" y="1917049"/>
            <a:ext cx="960120" cy="660400"/>
          </a:xfrm>
        </p:spPr>
        <p:txBody>
          <a:bodyPr/>
          <a:lstStyle>
            <a:lvl1pPr algn="ctr">
              <a:defRPr sz="825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828702" y="7527087"/>
            <a:ext cx="3321844" cy="330200"/>
          </a:xfrm>
        </p:spPr>
        <p:txBody>
          <a:bodyPr/>
          <a:lstStyle>
            <a:lvl1pPr algn="l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4841393" y="7528560"/>
            <a:ext cx="1187933" cy="3302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080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71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57775" y="1100667"/>
            <a:ext cx="1328738" cy="75946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1100667"/>
            <a:ext cx="4543425" cy="75946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125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011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735677" y="1841703"/>
            <a:ext cx="5386648" cy="6222594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816102" y="2001012"/>
            <a:ext cx="5225796" cy="59039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2846070" y="1831166"/>
            <a:ext cx="1165860" cy="9245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2914650" y="1831167"/>
            <a:ext cx="1028700" cy="79248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538" y="3025113"/>
            <a:ext cx="5102352" cy="3737864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4650" kern="1200" cap="all" spc="-75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9539" y="6762978"/>
            <a:ext cx="5102352" cy="726440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>
                <a:solidFill>
                  <a:schemeClr val="tx1"/>
                </a:solidFill>
                <a:effectLst/>
              </a:defRPr>
            </a:lvl1pPr>
            <a:lvl2pPr marL="3429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48940" y="1915160"/>
            <a:ext cx="960120" cy="660400"/>
          </a:xfrm>
        </p:spPr>
        <p:txBody>
          <a:bodyPr/>
          <a:lstStyle>
            <a:lvl1pPr algn="ctr">
              <a:defRPr lang="en-US" sz="825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8A87A34-81AB-432B-8DAE-1953F412C126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28509" y="7527087"/>
            <a:ext cx="3322701" cy="3302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0033" y="7527087"/>
            <a:ext cx="1188149" cy="33020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4000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3037840"/>
            <a:ext cx="2743200" cy="567944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6160" y="3037840"/>
            <a:ext cx="2743200" cy="567944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5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996260"/>
            <a:ext cx="2743200" cy="92456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25" b="0">
                <a:solidFill>
                  <a:schemeClr val="tx2"/>
                </a:solidFill>
                <a:latin typeface="+mn-lt"/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3980742"/>
            <a:ext cx="2743200" cy="46228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66160" y="2996260"/>
            <a:ext cx="2743200" cy="92456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25" b="0">
                <a:solidFill>
                  <a:schemeClr val="tx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66160" y="3981728"/>
            <a:ext cx="2743200" cy="46228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687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82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5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38110" y="250952"/>
            <a:ext cx="4798886" cy="9404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5073968" y="250952"/>
            <a:ext cx="1645920" cy="94040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9225" y="877344"/>
            <a:ext cx="1367314" cy="2377440"/>
          </a:xfrm>
        </p:spPr>
        <p:txBody>
          <a:bodyPr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732" y="1310318"/>
            <a:ext cx="4071642" cy="7285365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9225" y="3302000"/>
            <a:ext cx="1367314" cy="5063067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97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5846444" y="9114569"/>
            <a:ext cx="822960" cy="39624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51120" y="396240"/>
            <a:ext cx="1491615" cy="911352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69020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5073968" y="250952"/>
            <a:ext cx="1645920" cy="94040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9225" y="871728"/>
            <a:ext cx="1368171" cy="2377440"/>
          </a:xfrm>
        </p:spPr>
        <p:txBody>
          <a:bodyPr anchor="b">
            <a:noAutofit/>
          </a:bodyPr>
          <a:lstStyle>
            <a:lvl1pPr algn="l">
              <a:defRPr sz="1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87" y="250952"/>
            <a:ext cx="4798886" cy="9404096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9225" y="3302000"/>
            <a:ext cx="1368171" cy="5058664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600"/>
              </a:spcBef>
              <a:buNone/>
              <a:defRPr sz="97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8A87A34-81AB-432B-8DAE-1953F412C126}" type="datetimeFigureOut">
              <a:rPr lang="en-US" smtClean="0"/>
              <a:pPr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685800" rtl="0" eaLnBrk="1" latinLnBrk="0" hangingPunct="1">
              <a:defRPr lang="en-US" sz="675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8160" y="9113520"/>
            <a:ext cx="822960" cy="39624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151120" y="396240"/>
            <a:ext cx="1491615" cy="911352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6936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017" y="250952"/>
            <a:ext cx="6593967" cy="9404096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928191"/>
            <a:ext cx="576072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3037840"/>
            <a:ext cx="5760720" cy="5679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6076" y="9113520"/>
            <a:ext cx="1543050" cy="3962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7672" y="9113520"/>
            <a:ext cx="2962656" cy="3962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67537" y="9113520"/>
            <a:ext cx="822960" cy="3962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19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32" r:id="rId2"/>
    <p:sldLayoutId id="2147484133" r:id="rId3"/>
    <p:sldLayoutId id="2147484134" r:id="rId4"/>
    <p:sldLayoutId id="2147484135" r:id="rId5"/>
    <p:sldLayoutId id="2147484136" r:id="rId6"/>
    <p:sldLayoutId id="2147484137" r:id="rId7"/>
    <p:sldLayoutId id="2147484138" r:id="rId8"/>
    <p:sldLayoutId id="2147484139" r:id="rId9"/>
    <p:sldLayoutId id="2147484140" r:id="rId10"/>
    <p:sldLayoutId id="214748414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lang="en-US" sz="3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37160" indent="-137160" algn="l" defTabSz="685800" rtl="0" eaLnBrk="1" latinLnBrk="0" hangingPunct="1">
        <a:lnSpc>
          <a:spcPct val="100000"/>
        </a:lnSpc>
        <a:spcBef>
          <a:spcPts val="675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287887" y="1037199"/>
            <a:ext cx="6326032" cy="1512495"/>
          </a:xfr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anchorCtr="0">
            <a:noAutofit/>
          </a:bodyPr>
          <a:lstStyle/>
          <a:p>
            <a:pPr algn="ctr"/>
            <a:r>
              <a:rPr kumimoji="1" lang="ja-JP" altLang="en-US" sz="4000" dirty="0" smtClean="0">
                <a:ln w="0"/>
                <a:solidFill>
                  <a:schemeClr val="accent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生産体制強化重点</a:t>
            </a:r>
            <a:r>
              <a:rPr kumimoji="1" lang="en-US" altLang="ja-JP" sz="4000" dirty="0" smtClean="0">
                <a:ln w="0"/>
                <a:solidFill>
                  <a:schemeClr val="accent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4000" dirty="0" smtClean="0">
                <a:ln w="0"/>
                <a:solidFill>
                  <a:schemeClr val="accent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4000" dirty="0" smtClean="0">
                <a:ln w="0"/>
                <a:solidFill>
                  <a:schemeClr val="accent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支援事業費補助金</a:t>
            </a:r>
            <a:endParaRPr kumimoji="1" lang="ja-JP" altLang="en-US" sz="4000" dirty="0">
              <a:ln w="0"/>
              <a:solidFill>
                <a:schemeClr val="accent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72160" y="2468272"/>
            <a:ext cx="5765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省人化・省力化</a:t>
            </a:r>
            <a:r>
              <a:rPr kumimoji="1" lang="ja-JP" altLang="en-US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kumimoji="1" lang="ja-JP" altLang="en-US" dirty="0" smtClean="0"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kumimoji="1" lang="ja-JP" altLang="en-US" dirty="0"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向けた</a:t>
            </a:r>
            <a:endParaRPr kumimoji="1" lang="en-US" altLang="ja-JP" dirty="0" smtClean="0">
              <a:effectLst>
                <a:outerShdw blurRad="50800" dist="50800" dir="5400000" algn="ctr" rotWithShape="0">
                  <a:schemeClr val="bg1">
                    <a:lumMod val="85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kumimoji="1"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人材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育成</a:t>
            </a:r>
            <a:r>
              <a:rPr kumimoji="1" lang="ja-JP" altLang="en-US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を支援します！</a:t>
            </a:r>
            <a:endParaRPr kumimoji="1" lang="ja-JP" altLang="en-US" dirty="0">
              <a:effectLst>
                <a:outerShdw blurRad="50800" dist="50800" dir="5400000" algn="ctr" rotWithShape="0">
                  <a:schemeClr val="bg1"/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113371" y="3327416"/>
            <a:ext cx="6498121" cy="4186116"/>
            <a:chOff x="173031" y="4473021"/>
            <a:chExt cx="6498121" cy="4186116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73031" y="4996596"/>
              <a:ext cx="6498121" cy="36625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■対象経費</a:t>
              </a:r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・補助額</a:t>
              </a:r>
            </a:p>
            <a:p>
              <a:pPr marL="180000"/>
              <a:r>
                <a:rPr kumimoji="1" lang="ja-JP" altLang="en-US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u="sng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省人化・省力化</a:t>
              </a:r>
              <a:r>
                <a:rPr kumimoji="1"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などに向けた、先進技術を有する企業への</a:t>
              </a:r>
              <a:endPara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180000"/>
              <a:r>
                <a:rPr kumimoji="1" lang="ja-JP" altLang="en-US" sz="1600" u="sng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社員</a:t>
              </a:r>
              <a:r>
                <a:rPr kumimoji="1" lang="ja-JP" altLang="en-US" sz="1600" u="sng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派遣</a:t>
              </a:r>
              <a:r>
                <a:rPr kumimoji="1"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や</a:t>
              </a:r>
              <a:r>
                <a:rPr kumimoji="1" lang="ja-JP" altLang="en-US" sz="1600" u="sng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外部講師等</a:t>
              </a:r>
              <a:r>
                <a:rPr kumimoji="1" lang="ja-JP" altLang="en-US" sz="1600" u="sng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r>
                <a:rPr kumimoji="1" lang="ja-JP" altLang="en-US" sz="1600" u="sng" dirty="0" err="1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招へい</a:t>
              </a:r>
              <a:r>
                <a:rPr kumimoji="1" lang="ja-JP" altLang="en-US" sz="1600" dirty="0" err="1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</a:t>
              </a:r>
              <a:r>
                <a:rPr kumimoji="1"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要する</a:t>
              </a:r>
              <a:r>
                <a:rPr kumimoji="1" lang="ja-JP" altLang="en-US" sz="1600" u="sng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人件費</a:t>
              </a:r>
              <a:r>
                <a:rPr kumimoji="1"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や</a:t>
              </a:r>
              <a:r>
                <a:rPr kumimoji="1" lang="ja-JP" altLang="en-US" sz="1600" u="sng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旅費</a:t>
              </a:r>
              <a:r>
                <a:rPr kumimoji="1"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r>
                <a:rPr kumimoji="1" lang="ja-JP" altLang="en-US" sz="16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２分の１</a:t>
              </a:r>
              <a:r>
                <a:rPr kumimoji="1"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に相当する額以内の額（</a:t>
              </a:r>
              <a:r>
                <a:rPr kumimoji="1" lang="ja-JP" altLang="en-US" sz="16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上限</a:t>
              </a:r>
              <a:r>
                <a:rPr kumimoji="1" lang="en-US" altLang="ja-JP" sz="16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kumimoji="1" lang="en-US" altLang="ja-JP" sz="16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00</a:t>
              </a:r>
              <a:r>
                <a:rPr kumimoji="1" lang="ja-JP" altLang="en-US" sz="16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万円</a:t>
              </a:r>
              <a:r>
                <a:rPr kumimoji="1"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）</a:t>
              </a:r>
              <a:endPara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180000"/>
              <a:r>
                <a:rPr kumimoji="1"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※1</a:t>
              </a:r>
              <a:r>
                <a:rPr kumimoji="1"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企業あたり</a:t>
              </a:r>
              <a:r>
                <a:rPr kumimoji="1"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kumimoji="1"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件</a:t>
              </a:r>
              <a:endPara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spcBef>
                  <a:spcPts val="1800"/>
                </a:spcBef>
              </a:pP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en-US" altLang="ja-JP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■</a:t>
              </a:r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対象</a:t>
              </a: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企業</a:t>
              </a:r>
              <a:endPara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180000"/>
              <a:r>
                <a:rPr kumimoji="1" lang="ja-JP" altLang="en-US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ものづくり</a:t>
              </a:r>
              <a:r>
                <a:rPr kumimoji="1"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中小企業</a:t>
              </a:r>
            </a:p>
            <a:p>
              <a:pPr>
                <a:spcBef>
                  <a:spcPts val="1800"/>
                </a:spcBef>
              </a:pPr>
              <a:r>
                <a:rPr kumimoji="1" lang="ja-JP" altLang="en-US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■</a:t>
              </a:r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活用例</a:t>
              </a:r>
            </a:p>
            <a:p>
              <a:pPr marL="180000"/>
              <a:r>
                <a:rPr kumimoji="1"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　外観検査を自動化するため、従業員を派遣し画像検査</a:t>
              </a:r>
              <a:endPara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180000"/>
              <a:r>
                <a:rPr kumimoji="1"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プログラム技術を習得</a:t>
              </a:r>
              <a:endPara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180000"/>
              <a:r>
                <a:rPr kumimoji="1"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　講師を招へいし、ロボットを活用した省人化ラインの</a:t>
              </a:r>
              <a:endPara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180000"/>
              <a:r>
                <a:rPr kumimoji="1"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設計技術を習得</a:t>
              </a:r>
              <a:endPara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360706" y="4473021"/>
              <a:ext cx="2025459" cy="442674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2000" b="1" dirty="0" smtClean="0">
                  <a:solidFill>
                    <a:schemeClr val="bg1"/>
                  </a:solidFill>
                </a:rPr>
                <a:t>制度のポイント</a:t>
              </a:r>
              <a:endParaRPr kumimoji="1" lang="ja-JP" altLang="en-US" sz="2000" b="1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7" name="直線コネクタ 26"/>
          <p:cNvCxnSpPr/>
          <p:nvPr/>
        </p:nvCxnSpPr>
        <p:spPr>
          <a:xfrm flipV="1">
            <a:off x="1293247" y="1059026"/>
            <a:ext cx="4104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90083" y="349700"/>
            <a:ext cx="4185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n w="0"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生産性向上や競争力強化を目指す</a:t>
            </a:r>
            <a:r>
              <a:rPr kumimoji="1" lang="ja-JP" altLang="en-US" sz="1200" dirty="0">
                <a:ln w="0"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もの</a:t>
            </a:r>
            <a:r>
              <a:rPr kumimoji="1" lang="ja-JP" altLang="en-US" sz="1200" dirty="0" smtClean="0">
                <a:ln w="0"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づくり企業の皆様へ</a:t>
            </a:r>
            <a:endParaRPr kumimoji="1" lang="ja-JP" altLang="en-US" sz="1200" dirty="0">
              <a:ln w="0"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32" name="直線コネクタ 31"/>
          <p:cNvCxnSpPr/>
          <p:nvPr/>
        </p:nvCxnSpPr>
        <p:spPr>
          <a:xfrm>
            <a:off x="1322703" y="2382261"/>
            <a:ext cx="4104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181207" y="8335627"/>
            <a:ext cx="5354797" cy="3077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ja-JP" altLang="en-US" sz="1400" b="1" dirty="0" smtClean="0"/>
              <a:t>詳細</a:t>
            </a:r>
            <a:r>
              <a:rPr lang="ja-JP" altLang="en-US" sz="1400" b="1" dirty="0"/>
              <a:t>は、「いわて自動車関連産業集積促進協議会」 </a:t>
            </a:r>
            <a:r>
              <a:rPr lang="en-US" altLang="ja-JP" sz="1400" b="1" dirty="0"/>
              <a:t>HP </a:t>
            </a:r>
            <a:r>
              <a:rPr lang="ja-JP" altLang="en-US" sz="1400" b="1" dirty="0"/>
              <a:t>へ！</a:t>
            </a:r>
          </a:p>
        </p:txBody>
      </p:sp>
      <p:grpSp>
        <p:nvGrpSpPr>
          <p:cNvPr id="16" name="グループ化 15"/>
          <p:cNvGrpSpPr/>
          <p:nvPr/>
        </p:nvGrpSpPr>
        <p:grpSpPr>
          <a:xfrm>
            <a:off x="1001569" y="8811781"/>
            <a:ext cx="2118131" cy="477764"/>
            <a:chOff x="717684" y="8697031"/>
            <a:chExt cx="2118131" cy="477764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717684" y="8697031"/>
              <a:ext cx="1475693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ja-JP" altLang="en-US" sz="1600" dirty="0"/>
                <a:t>いわて</a:t>
              </a:r>
              <a:r>
                <a:rPr kumimoji="1" lang="ja-JP" altLang="en-US" sz="1600" dirty="0" smtClean="0"/>
                <a:t>自動車</a:t>
              </a:r>
              <a:endParaRPr kumimoji="1" lang="ja-JP" altLang="en-US" sz="1600" dirty="0"/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2228842" y="8836241"/>
              <a:ext cx="606973" cy="338554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/>
                <a:t>検索</a:t>
              </a:r>
              <a:endParaRPr kumimoji="1" lang="ja-JP" altLang="en-US" sz="1600" dirty="0"/>
            </a:p>
          </p:txBody>
        </p:sp>
      </p:grpSp>
      <p:sp>
        <p:nvSpPr>
          <p:cNvPr id="12" name="左カーブ矢印 11"/>
          <p:cNvSpPr/>
          <p:nvPr/>
        </p:nvSpPr>
        <p:spPr>
          <a:xfrm>
            <a:off x="6076720" y="9125914"/>
            <a:ext cx="534772" cy="455022"/>
          </a:xfrm>
          <a:prstGeom prst="curvedLeftArrow">
            <a:avLst>
              <a:gd name="adj1" fmla="val 30857"/>
              <a:gd name="adj2" fmla="val 50000"/>
              <a:gd name="adj3" fmla="val 7208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045395" y="9094422"/>
            <a:ext cx="2031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申請方法等の詳細は裏面へ</a:t>
            </a:r>
            <a:endParaRPr kumimoji="1" lang="ja-JP" altLang="en-US" sz="120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913286" y="7207395"/>
            <a:ext cx="4721164" cy="584775"/>
            <a:chOff x="898154" y="7217728"/>
            <a:chExt cx="5183091" cy="584775"/>
          </a:xfrm>
        </p:grpSpPr>
        <p:sp>
          <p:nvSpPr>
            <p:cNvPr id="4" name="テキスト ボックス 3"/>
            <p:cNvSpPr txBox="1"/>
            <p:nvPr/>
          </p:nvSpPr>
          <p:spPr>
            <a:xfrm>
              <a:off x="898154" y="7217728"/>
              <a:ext cx="51830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公募期間：</a:t>
              </a:r>
              <a:r>
                <a:rPr kumimoji="1" lang="ja-JP" altLang="en-US" sz="20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４月</a:t>
              </a:r>
              <a:r>
                <a:rPr kumimoji="1" lang="en-US" altLang="ja-JP" sz="20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14</a:t>
              </a:r>
              <a:r>
                <a:rPr kumimoji="1" lang="ja-JP" altLang="en-US" sz="20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日 </a:t>
              </a:r>
              <a:r>
                <a:rPr kumimoji="1" lang="ja-JP" altLang="en-US" sz="20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～ </a:t>
              </a:r>
              <a:r>
                <a:rPr kumimoji="1" lang="en-US" altLang="ja-JP" sz="32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12</a:t>
              </a:r>
              <a:r>
                <a:rPr kumimoji="1" lang="ja-JP" altLang="en-US" sz="28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  <a:r>
                <a:rPr kumimoji="1" lang="en-US" altLang="ja-JP" sz="32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26</a:t>
              </a:r>
              <a:r>
                <a:rPr kumimoji="1" lang="ja-JP" altLang="en-US" sz="28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日</a:t>
              </a:r>
              <a:endParaRPr kumimoji="1" lang="ja-JP" altLang="en-US" sz="2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17" name="直線コネクタ 16"/>
            <p:cNvCxnSpPr/>
            <p:nvPr/>
          </p:nvCxnSpPr>
          <p:spPr>
            <a:xfrm>
              <a:off x="928195" y="7728662"/>
              <a:ext cx="4624111" cy="17369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37" name="図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493874" y="1166634"/>
            <a:ext cx="981346" cy="1080000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 rotWithShape="1">
          <a:blip r:embed="rId3"/>
          <a:srcRect t="13158" b="17998"/>
          <a:stretch/>
        </p:blipFill>
        <p:spPr>
          <a:xfrm>
            <a:off x="133883" y="1120139"/>
            <a:ext cx="1080000" cy="1188721"/>
          </a:xfrm>
          <a:prstGeom prst="rect">
            <a:avLst/>
          </a:prstGeom>
        </p:spPr>
      </p:pic>
      <p:sp>
        <p:nvSpPr>
          <p:cNvPr id="41" name="正方形/長方形 40"/>
          <p:cNvSpPr/>
          <p:nvPr/>
        </p:nvSpPr>
        <p:spPr>
          <a:xfrm>
            <a:off x="913286" y="7830289"/>
            <a:ext cx="5354797" cy="3077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予算上限に達し次第終了</a:t>
            </a:r>
            <a:endParaRPr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900" y="9209660"/>
            <a:ext cx="397200" cy="39720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033" y="4968180"/>
            <a:ext cx="1147131" cy="114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43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258365"/>
              </p:ext>
            </p:extLst>
          </p:nvPr>
        </p:nvGraphicFramePr>
        <p:xfrm>
          <a:off x="289560" y="655092"/>
          <a:ext cx="6149340" cy="5984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999">
                  <a:extLst>
                    <a:ext uri="{9D8B030D-6E8A-4147-A177-3AD203B41FA5}">
                      <a16:colId xmlns:a16="http://schemas.microsoft.com/office/drawing/2014/main" val="521997204"/>
                    </a:ext>
                  </a:extLst>
                </a:gridCol>
                <a:gridCol w="4578341">
                  <a:extLst>
                    <a:ext uri="{9D8B030D-6E8A-4147-A177-3AD203B41FA5}">
                      <a16:colId xmlns:a16="http://schemas.microsoft.com/office/drawing/2014/main" val="2236080843"/>
                    </a:ext>
                  </a:extLst>
                </a:gridCol>
              </a:tblGrid>
              <a:tr h="17159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補助対象者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800"/>
                        </a:spcBef>
                      </a:pP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県内ものづくり中小企業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104931"/>
                  </a:ext>
                </a:extLst>
              </a:tr>
              <a:tr h="9266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補助対象事業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（例）先進企業等から、生産工程の自動化に詳しい技術者を招へいし、自動化・省人化に対応する人材育成研修を実施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257546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補助対象経費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派遣する従業員の人件費、交通費、講師謝金、滞在経費等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301715"/>
                  </a:ext>
                </a:extLst>
              </a:tr>
              <a:tr h="15718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申請方法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申請様式を下記ホームページからダウンロードの上、該当する電子データを電子メールにより提出してください。</a:t>
                      </a:r>
                    </a:p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・県公式ホームページ</a:t>
                      </a:r>
                    </a:p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（ＵＲＬ）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https://www5.pref.iwate.jp/~hp0405/car</a:t>
                      </a:r>
                    </a:p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・提出先：岩手県商工労働観光部ものづくり自動車産業振興室</a:t>
                      </a:r>
                    </a:p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〒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020-8570 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岩手県盛岡市内丸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10-1</a:t>
                      </a:r>
                    </a:p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Email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jidousha@pref.iwate.jp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643076"/>
                  </a:ext>
                </a:extLst>
              </a:tr>
              <a:tr h="8554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事業スケジュール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（予定）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公募期間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R7.4.14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R7.12.26</a:t>
                      </a:r>
                      <a:endParaRPr kumimoji="1" lang="zh-TW" altLang="en-US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zh-TW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事業実施期間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zh-TW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交付決定日～</a:t>
                      </a:r>
                      <a:r>
                        <a:rPr kumimoji="1" lang="en-US" altLang="zh-TW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R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+mn-ea"/>
                        </a:rPr>
                        <a:t>8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.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+mn-ea"/>
                        </a:rPr>
                        <a:t>3.6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663775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0" y="285760"/>
            <a:ext cx="4673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■補助金の概要（詳細は公募要領をご確認ください。）</a:t>
            </a:r>
            <a:endParaRPr kumimoji="1" lang="ja-JP" altLang="en-US" sz="1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004060" y="1040074"/>
            <a:ext cx="4345940" cy="1200329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「県内ものづくり中小企業」とは、ものづくり基盤技術振</a:t>
            </a:r>
            <a:endParaRPr kumimoji="1"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興基本法第２条第２項に規定するものづくり事業者で、次</a:t>
            </a:r>
            <a:endParaRPr kumimoji="1"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に該当する企業</a:t>
            </a:r>
          </a:p>
          <a:p>
            <a:endParaRPr kumimoji="1"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・中小企業基本法 第２条第１項各号に規定する中小企業者</a:t>
            </a:r>
          </a:p>
          <a:p>
            <a:r>
              <a:rPr kumimoji="1" lang="ja-JP" altLang="en-US" sz="1200" dirty="0" smtClean="0"/>
              <a:t>　・岩手県内に製造事業所を有すること</a:t>
            </a:r>
            <a:endParaRPr kumimoji="1" lang="en-US" altLang="ja-JP" sz="1200" dirty="0" smtClean="0"/>
          </a:p>
        </p:txBody>
      </p:sp>
      <p:sp>
        <p:nvSpPr>
          <p:cNvPr id="9" name="角丸四角形 8"/>
          <p:cNvSpPr/>
          <p:nvPr/>
        </p:nvSpPr>
        <p:spPr>
          <a:xfrm>
            <a:off x="464820" y="8714545"/>
            <a:ext cx="1249680" cy="69940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問合せ先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69404" y="8685358"/>
            <a:ext cx="43605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岩手県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商工労働観光部ものづくり自動車産業振興室</a:t>
            </a:r>
          </a:p>
          <a:p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019-629-5565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Email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jidousha@pref.iwate.jp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115" y="7204566"/>
            <a:ext cx="1014438" cy="1014438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537" y="7003275"/>
            <a:ext cx="1126095" cy="112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29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シャボ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シャボン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シャボン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TM03457510[[fn=シャボン]]</Template>
  <TotalTime>439</TotalTime>
  <Words>421</Words>
  <Application>Microsoft Office PowerPoint</Application>
  <PresentationFormat>A4 210 x 297 mm</PresentationFormat>
  <Paragraphs>50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ゴシック</vt:lpstr>
      <vt:lpstr>メイリオ</vt:lpstr>
      <vt:lpstr>Century Gothic</vt:lpstr>
      <vt:lpstr>Garamond</vt:lpstr>
      <vt:lpstr>シャボン</vt:lpstr>
      <vt:lpstr>生産体制強化重点 支援事業費補助金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002073</dc:creator>
  <cp:lastModifiedBy>谷内智尋</cp:lastModifiedBy>
  <cp:revision>72</cp:revision>
  <cp:lastPrinted>2024-11-15T00:34:13Z</cp:lastPrinted>
  <dcterms:created xsi:type="dcterms:W3CDTF">2024-03-01T06:11:09Z</dcterms:created>
  <dcterms:modified xsi:type="dcterms:W3CDTF">2025-04-14T05:36:42Z</dcterms:modified>
</cp:coreProperties>
</file>