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67F659-D320-4E5F-8FD3-30B464DE6030}">
          <p14:sldIdLst>
            <p14:sldId id="256"/>
          </p14:sldIdLst>
        </p14:section>
        <p14:section name="タイトルなしのセクション" id="{6F0146F0-592F-48DD-BBCD-51D20D554F1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D54F"/>
    <a:srgbClr val="006666"/>
    <a:srgbClr val="01FFBC"/>
    <a:srgbClr val="00CC99"/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020713"/>
            <a:ext cx="5101080" cy="37422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6762978"/>
            <a:ext cx="5102352" cy="72644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1917049"/>
            <a:ext cx="960120" cy="660400"/>
          </a:xfrm>
        </p:spPr>
        <p:txBody>
          <a:bodyPr/>
          <a:lstStyle>
            <a:lvl1pPr algn="ctr">
              <a:defRPr sz="82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7527087"/>
            <a:ext cx="3321844" cy="3302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7528560"/>
            <a:ext cx="1187933" cy="3302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80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7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100667"/>
            <a:ext cx="1328738" cy="7594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100667"/>
            <a:ext cx="4543425" cy="7594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2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1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025113"/>
            <a:ext cx="5102352" cy="373786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6762978"/>
            <a:ext cx="5102352" cy="72644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1915160"/>
            <a:ext cx="960120" cy="660400"/>
          </a:xfrm>
        </p:spPr>
        <p:txBody>
          <a:bodyPr/>
          <a:lstStyle>
            <a:lvl1pPr algn="ctr">
              <a:defRPr lang="en-US" sz="82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7527087"/>
            <a:ext cx="3322701" cy="3302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7527087"/>
            <a:ext cx="1188149" cy="3302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0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3980742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981728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8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2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5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8110" y="250952"/>
            <a:ext cx="4798886" cy="940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7344"/>
            <a:ext cx="1367314" cy="2377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310318"/>
            <a:ext cx="4071642" cy="72853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7314" cy="50630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46444" y="9114569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902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1728"/>
            <a:ext cx="1368171" cy="237744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250952"/>
            <a:ext cx="4798886" cy="940409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8171" cy="505866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9113520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936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250952"/>
            <a:ext cx="6593967" cy="9404096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928191"/>
            <a:ext cx="576072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037840"/>
            <a:ext cx="5760720" cy="567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76" y="9113520"/>
            <a:ext cx="154305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9113520"/>
            <a:ext cx="2962656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537" y="9113520"/>
            <a:ext cx="82296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9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287887" y="1037199"/>
            <a:ext cx="6326032" cy="151249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algn="ctr"/>
            <a:r>
              <a:rPr kumimoji="1" lang="ja-JP" altLang="en-US" sz="4000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生産体制強化重点</a:t>
            </a:r>
            <a:r>
              <a:rPr kumimoji="1" lang="en-US" altLang="ja-JP" sz="4000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4000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000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支援事業費補助金</a:t>
            </a:r>
            <a:endParaRPr kumimoji="1" lang="ja-JP" altLang="en-US" sz="400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2160" y="2468272"/>
            <a:ext cx="5765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省人化・省力化</a:t>
            </a:r>
            <a:r>
              <a:rPr kumimoji="1" lang="ja-JP" alt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dirty="0" smtClean="0"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dirty="0"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向けた</a:t>
            </a:r>
            <a:endParaRPr kumimoji="1" lang="en-US" altLang="ja-JP" dirty="0" smtClean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育成</a:t>
            </a:r>
            <a:r>
              <a:rPr kumimoji="1" lang="ja-JP" alt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を支援します！</a:t>
            </a:r>
            <a:endParaRPr kumimoji="1" lang="ja-JP" alt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13371" y="3327416"/>
            <a:ext cx="6498121" cy="4186116"/>
            <a:chOff x="173031" y="4473021"/>
            <a:chExt cx="6498121" cy="4186116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73031" y="4996596"/>
              <a:ext cx="6498121" cy="3662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■対象経費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・補助額</a:t>
              </a:r>
            </a:p>
            <a:p>
              <a:pPr marL="180000"/>
              <a:r>
                <a:rPr kumimoji="1" lang="ja-JP" altLang="en-US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省人化・省力化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などに向けた、先進技術を有する企業への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ja-JP" altLang="en-US" sz="1600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社員</a:t>
              </a:r>
              <a:r>
                <a:rPr kumimoji="1" lang="ja-JP" altLang="en-US" sz="1600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派遣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</a:t>
              </a:r>
              <a:r>
                <a:rPr kumimoji="1" lang="ja-JP" altLang="en-US" sz="1600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外部講師等</a:t>
              </a:r>
              <a:r>
                <a:rPr kumimoji="1" lang="ja-JP" altLang="en-US" sz="1600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u="sng" dirty="0" err="1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招へい</a:t>
              </a:r>
              <a:r>
                <a:rPr kumimoji="1" lang="ja-JP" altLang="en-US" sz="1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要する</a:t>
              </a:r>
              <a:r>
                <a:rPr kumimoji="1" lang="ja-JP" altLang="en-US" sz="1600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人件費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</a:t>
              </a:r>
              <a:r>
                <a:rPr kumimoji="1" lang="ja-JP" altLang="en-US" sz="1600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旅費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２分の１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に相当する額以内の額（</a:t>
              </a:r>
              <a:r>
                <a:rPr kumimoji="1" lang="ja-JP" altLang="en-US" sz="16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上限</a:t>
              </a:r>
              <a:r>
                <a:rPr kumimoji="1" lang="en-US" altLang="ja-JP" sz="16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en-US" altLang="ja-JP" sz="16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00</a:t>
              </a:r>
              <a:r>
                <a:rPr kumimoji="1" lang="ja-JP" altLang="en-US" sz="16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万円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※1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企業あたり</a:t>
              </a:r>
              <a:r>
                <a: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件</a:t>
              </a:r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spcBef>
                  <a:spcPts val="1800"/>
                </a:spcBef>
              </a:pP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企業</a:t>
              </a:r>
              <a:endPara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ja-JP" altLang="en-US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ものづくり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中小企業</a:t>
              </a:r>
            </a:p>
            <a:p>
              <a:pPr>
                <a:spcBef>
                  <a:spcPts val="1800"/>
                </a:spcBef>
              </a:pP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■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活用例</a:t>
              </a:r>
            </a:p>
            <a:p>
              <a:pPr marL="180000"/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　外観検査を自動化するため、従業員を派遣し画像検査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プログラム技術を習得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　講師を招へいし、ロボットを活用した省人化ラインの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0000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設計技術を習得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60706" y="4473021"/>
              <a:ext cx="2025459" cy="44267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制度のポイント</a:t>
              </a:r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7" name="直線コネクタ 26"/>
          <p:cNvCxnSpPr/>
          <p:nvPr/>
        </p:nvCxnSpPr>
        <p:spPr>
          <a:xfrm flipV="1">
            <a:off x="1293247" y="1059026"/>
            <a:ext cx="410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0083" y="349700"/>
            <a:ext cx="4185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n w="0"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生産性向上や競争力強化を目指す</a:t>
            </a:r>
            <a:r>
              <a:rPr kumimoji="1" lang="ja-JP" altLang="en-US" sz="1200" dirty="0">
                <a:ln w="0"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もの</a:t>
            </a:r>
            <a:r>
              <a:rPr kumimoji="1" lang="ja-JP" altLang="en-US" sz="1200" dirty="0" smtClean="0">
                <a:ln w="0"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づくり企業の皆様へ</a:t>
            </a:r>
            <a:endParaRPr kumimoji="1" lang="ja-JP" altLang="en-US" sz="1200" dirty="0">
              <a:ln w="0"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1322703" y="2382261"/>
            <a:ext cx="410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81207" y="8335627"/>
            <a:ext cx="5354797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1400" b="1" dirty="0" smtClean="0"/>
              <a:t>詳細</a:t>
            </a:r>
            <a:r>
              <a:rPr lang="ja-JP" altLang="en-US" sz="1400" b="1" dirty="0"/>
              <a:t>は、「いわて自動車関連産業集積促進協議会」 </a:t>
            </a:r>
            <a:r>
              <a:rPr lang="en-US" altLang="ja-JP" sz="1400" b="1" dirty="0"/>
              <a:t>HP </a:t>
            </a:r>
            <a:r>
              <a:rPr lang="ja-JP" altLang="en-US" sz="1400" b="1" dirty="0"/>
              <a:t>へ！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1001569" y="8811781"/>
            <a:ext cx="2118131" cy="477764"/>
            <a:chOff x="717684" y="8697031"/>
            <a:chExt cx="2118131" cy="477764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717684" y="8697031"/>
              <a:ext cx="147569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600" dirty="0"/>
                <a:t>いわて</a:t>
              </a:r>
              <a:r>
                <a:rPr kumimoji="1" lang="ja-JP" altLang="en-US" sz="1600" dirty="0" smtClean="0"/>
                <a:t>自動車</a:t>
              </a:r>
              <a:endParaRPr kumimoji="1" lang="ja-JP" altLang="en-US" sz="1600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228842" y="8836241"/>
              <a:ext cx="606973" cy="33855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/>
                <a:t>検索</a:t>
              </a:r>
              <a:endParaRPr kumimoji="1" lang="ja-JP" altLang="en-US" sz="1600" dirty="0"/>
            </a:p>
          </p:txBody>
        </p:sp>
      </p:grpSp>
      <p:sp>
        <p:nvSpPr>
          <p:cNvPr id="12" name="左カーブ矢印 11"/>
          <p:cNvSpPr/>
          <p:nvPr/>
        </p:nvSpPr>
        <p:spPr>
          <a:xfrm>
            <a:off x="6076720" y="9125914"/>
            <a:ext cx="534772" cy="455022"/>
          </a:xfrm>
          <a:prstGeom prst="curvedLeftArrow">
            <a:avLst>
              <a:gd name="adj1" fmla="val 30857"/>
              <a:gd name="adj2" fmla="val 50000"/>
              <a:gd name="adj3" fmla="val 720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45395" y="9094422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申請方法等の詳細は裏面へ</a:t>
            </a:r>
            <a:endParaRPr kumimoji="1" lang="ja-JP" altLang="en-US" sz="1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913286" y="7207395"/>
            <a:ext cx="4721164" cy="584775"/>
            <a:chOff x="898154" y="7217728"/>
            <a:chExt cx="5183091" cy="584775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898154" y="7217728"/>
              <a:ext cx="5183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公募期間：</a:t>
              </a:r>
              <a:r>
                <a:rPr kumimoji="1"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４月</a:t>
              </a:r>
              <a:r>
                <a:rPr kumimoji="1"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14</a:t>
              </a:r>
              <a:r>
                <a:rPr kumimoji="1"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 </a:t>
              </a:r>
              <a:r>
                <a:rPr kumimoji="1"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 </a:t>
              </a:r>
              <a:r>
                <a:rPr kumimoji="1" lang="en-US" altLang="ja-JP" sz="32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kumimoji="1" lang="ja-JP" altLang="en-US" sz="28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en-US" altLang="ja-JP" sz="32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26</a:t>
              </a:r>
              <a:r>
                <a:rPr kumimoji="1" lang="ja-JP" altLang="en-US" sz="28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endParaRPr kumimoji="1"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928195" y="7728662"/>
              <a:ext cx="4624111" cy="1736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7" name="図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493874" y="1166634"/>
            <a:ext cx="981346" cy="108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3"/>
          <a:srcRect t="13158" b="17998"/>
          <a:stretch/>
        </p:blipFill>
        <p:spPr>
          <a:xfrm>
            <a:off x="133883" y="1120139"/>
            <a:ext cx="1080000" cy="1188721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913286" y="7830289"/>
            <a:ext cx="5354797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予算上限に達し次第終了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9209660"/>
            <a:ext cx="397200" cy="3972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033" y="4968180"/>
            <a:ext cx="1147131" cy="114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258365"/>
              </p:ext>
            </p:extLst>
          </p:nvPr>
        </p:nvGraphicFramePr>
        <p:xfrm>
          <a:off x="289560" y="655092"/>
          <a:ext cx="6149340" cy="598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999">
                  <a:extLst>
                    <a:ext uri="{9D8B030D-6E8A-4147-A177-3AD203B41FA5}">
                      <a16:colId xmlns:a16="http://schemas.microsoft.com/office/drawing/2014/main" val="521997204"/>
                    </a:ext>
                  </a:extLst>
                </a:gridCol>
                <a:gridCol w="4578341">
                  <a:extLst>
                    <a:ext uri="{9D8B030D-6E8A-4147-A177-3AD203B41FA5}">
                      <a16:colId xmlns:a16="http://schemas.microsoft.com/office/drawing/2014/main" val="2236080843"/>
                    </a:ext>
                  </a:extLst>
                </a:gridCol>
              </a:tblGrid>
              <a:tr h="1715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県内ものづくり中小企業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04931"/>
                  </a:ext>
                </a:extLst>
              </a:tr>
              <a:tr h="926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補助対象事業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（例）先進企業等から、生産工程の自動化に詳しい技術者を招へいし、自動化・省人化に対応する人材育成研修を実施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25754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補助対象経費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派遣する従業員の人件費、交通費、講師謝金、滞在経費等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301715"/>
                  </a:ext>
                </a:extLst>
              </a:tr>
              <a:tr h="1571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申請方法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申請様式を下記ホームページからダウンロードの上、該当する電子データを電子メールにより提出してください。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・県公式ホームページ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（ＵＲＬ）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https://www5.pref.iwate.jp/~hp0405/car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・提出先：岩手県商工労働観光部ものづくり自動車産業振興室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〒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020-8570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岩手県盛岡市内丸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10-1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Email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jidousha@pref.iwate.jp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43076"/>
                  </a:ext>
                </a:extLst>
              </a:tr>
              <a:tr h="855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事業スケジュール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（予定）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公募期間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R7.4.14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R7.12.26</a:t>
                      </a:r>
                      <a:endParaRPr kumimoji="1" lang="zh-TW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事業実施期間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zh-TW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交付決定日～</a:t>
                      </a:r>
                      <a:r>
                        <a:rPr kumimoji="1" lang="en-US" altLang="zh-TW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8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.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3.6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66377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285760"/>
            <a:ext cx="4673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■補助金の概要（詳細は公募要領をご確認ください。）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4060" y="1040074"/>
            <a:ext cx="434594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「県内ものづくり中小企業」とは、ものづくり基盤技術振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興基本法第２条第２項に規定するものづくり事業者で、次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に該当する企業</a:t>
            </a:r>
          </a:p>
          <a:p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・中小企業基本法 第２条第１項各号に規定する中小企業者</a:t>
            </a:r>
          </a:p>
          <a:p>
            <a:r>
              <a:rPr kumimoji="1" lang="ja-JP" altLang="en-US" sz="1200" dirty="0" smtClean="0"/>
              <a:t>　・岩手県内に製造事業所を有すること</a:t>
            </a:r>
            <a:endParaRPr kumimoji="1" lang="en-US" altLang="ja-JP" sz="1200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464820" y="8714545"/>
            <a:ext cx="1249680" cy="6994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問合せ先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69404" y="8685358"/>
            <a:ext cx="4360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岩手県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商工労働観光部ものづくり自動車産業振興室</a:t>
            </a: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019-629-5565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Email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jidousha@pref.iwate.jp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5" y="7204566"/>
            <a:ext cx="1014438" cy="101443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537" y="7003275"/>
            <a:ext cx="1126095" cy="11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439</TotalTime>
  <Words>421</Words>
  <Application>Microsoft Office PowerPoint</Application>
  <PresentationFormat>A4 210 x 297 mm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メイリオ</vt:lpstr>
      <vt:lpstr>Century Gothic</vt:lpstr>
      <vt:lpstr>Garamond</vt:lpstr>
      <vt:lpstr>シャボン</vt:lpstr>
      <vt:lpstr>生産体制強化重点 支援事業費補助金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002073</dc:creator>
  <cp:lastModifiedBy>谷内智尋</cp:lastModifiedBy>
  <cp:revision>72</cp:revision>
  <cp:lastPrinted>2024-11-15T00:34:13Z</cp:lastPrinted>
  <dcterms:created xsi:type="dcterms:W3CDTF">2024-03-01T06:11:09Z</dcterms:created>
  <dcterms:modified xsi:type="dcterms:W3CDTF">2025-04-14T05:36:42Z</dcterms:modified>
</cp:coreProperties>
</file>